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75" r:id="rId3"/>
    <p:sldId id="276" r:id="rId4"/>
    <p:sldId id="277" r:id="rId5"/>
    <p:sldId id="287" r:id="rId6"/>
    <p:sldId id="279" r:id="rId7"/>
    <p:sldId id="290" r:id="rId8"/>
    <p:sldId id="291" r:id="rId9"/>
    <p:sldId id="293" r:id="rId10"/>
    <p:sldId id="280" r:id="rId11"/>
    <p:sldId id="282" r:id="rId12"/>
    <p:sldId id="286" r:id="rId13"/>
    <p:sldId id="294" r:id="rId14"/>
    <p:sldId id="296" r:id="rId15"/>
    <p:sldId id="297" r:id="rId16"/>
    <p:sldId id="300" r:id="rId17"/>
    <p:sldId id="299" r:id="rId18"/>
    <p:sldId id="301" r:id="rId19"/>
    <p:sldId id="305" r:id="rId20"/>
    <p:sldId id="302" r:id="rId21"/>
    <p:sldId id="303" r:id="rId22"/>
    <p:sldId id="284" r:id="rId23"/>
    <p:sldId id="306" r:id="rId24"/>
    <p:sldId id="283" r:id="rId25"/>
    <p:sldId id="274" r:id="rId26"/>
    <p:sldId id="30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1" autoAdjust="0"/>
    <p:restoredTop sz="94660"/>
  </p:normalViewPr>
  <p:slideViewPr>
    <p:cSldViewPr>
      <p:cViewPr>
        <p:scale>
          <a:sx n="66" d="100"/>
          <a:sy n="66" d="100"/>
        </p:scale>
        <p:origin x="-1152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E8C20-D953-4805-B0A8-480042EF0F3F}" type="datetimeFigureOut">
              <a:rPr lang="ru-RU" smtClean="0"/>
              <a:pPr/>
              <a:t>18.06.2021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ABC86-A30E-4913-B234-6BCA3B618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6695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ABC86-A30E-4913-B234-6BCA3B618C1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3443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ABC86-A30E-4913-B234-6BCA3B618C1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A4FC-4959-404D-A6C1-B61B85CCB26F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055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8007A-FCEE-4678-B5AF-8CB5D2CDA6CD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08612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797D4-3846-481A-BBAA-06617AFBAEE4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1187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4439-AB6D-4CB4-AA0E-F1D5BA558FD7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446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67CB-85F3-49DB-8BBB-AD94160CDC4F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169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F178-2E5A-44B9-9F59-18AC9B93D438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2907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C0E-F3B2-4845-A65D-B54220009363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9253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0ECA-B491-471D-B086-1C360C838D2C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89658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98DDA-DFF9-4C7F-A70C-2064240C6175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606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BFC12-C484-432C-B68C-C19DE845AE3A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995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EE0A-B6C7-4EFA-B93A-0C6A1B688F88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52114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DBE0B-DB8C-4B38-B1FC-A75D6C299854}" type="datetime1">
              <a:rPr lang="ru-RU" smtClean="0"/>
              <a:pPr/>
              <a:t>18.06.2021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5B443-41F3-43F7-90AF-6900AA666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887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Рисунок 4" descr="https://ineu.edu.kz/uploads/posts/2020-02/1582177661_diarkaz-logo-mini-version.png"/>
          <p:cNvPicPr>
            <a:picLocks noChangeAspect="1" noChangeArrowheads="1"/>
          </p:cNvPicPr>
          <p:nvPr/>
        </p:nvPicPr>
        <p:blipFill>
          <a:blip r:embed="rId3" cstate="print"/>
          <a:srcRect l="8212" t="10753" r="7246" b="10336"/>
          <a:stretch>
            <a:fillRect/>
          </a:stretch>
        </p:blipFill>
        <p:spPr bwMode="auto">
          <a:xfrm>
            <a:off x="395536" y="260648"/>
            <a:ext cx="1896810" cy="2088232"/>
          </a:xfrm>
          <a:prstGeom prst="rect">
            <a:avLst/>
          </a:prstGeom>
          <a:noFill/>
        </p:spPr>
      </p:pic>
      <p:pic>
        <p:nvPicPr>
          <p:cNvPr id="19458" name="Рисунок 7" descr="https://ineu.edu.kz/uploads/posts/2020-02/1581414577_image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76672"/>
            <a:ext cx="4290237" cy="1296144"/>
          </a:xfrm>
          <a:prstGeom prst="rect">
            <a:avLst/>
          </a:prstGeom>
          <a:noFill/>
        </p:spPr>
      </p:pic>
      <p:pic>
        <p:nvPicPr>
          <p:cNvPr id="19457" name="Рисунок 1" descr="https://ineu.edu.kz/uploads/posts/2020-02/1582109422_logo-ne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476672"/>
            <a:ext cx="1656184" cy="1656184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3495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507681" y="2780928"/>
            <a:ext cx="10273325" cy="29546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6M in dual training</a:t>
            </a:r>
          </a:p>
          <a:p>
            <a:pPr algn="ctr"/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Ikombayev Talgat Dyusyumbekovich</a:t>
            </a:r>
          </a:p>
          <a:p>
            <a:pPr algn="ctr"/>
            <a:r>
              <a:rPr lang="kk-KZ" sz="2400" smtClean="0">
                <a:latin typeface="Times New Roman" pitchFamily="18" charset="0"/>
                <a:cs typeface="Times New Roman" pitchFamily="18" charset="0"/>
              </a:rPr>
              <a:t>Senior lecturer of the Department of Industrial Engineering and Design 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Innovative University of  Eurasia</a:t>
            </a:r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endParaRPr lang="ru-RU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3634083" y="5792579"/>
            <a:ext cx="18758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1600" b="1" i="0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June 18, 2021</a:t>
            </a:r>
            <a:endParaRPr kumimoji="0" lang="kk-KZ" sz="2000" b="1" i="0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z="1800" b="1" smtClean="0">
                <a:solidFill>
                  <a:schemeClr val="tx1"/>
                </a:solidFill>
              </a:rPr>
              <a:pPr/>
              <a:t>1</a:t>
            </a:fld>
            <a:endParaRPr lang="ru-RU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422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908720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Content</a:t>
            </a:r>
            <a:endParaRPr lang="ru-RU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Application of 6M in dual training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Experience in the construction of dual training, in particular in the field of mechanics and mechanical processing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Show the vision of dual learning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A4FD6-92D2-4389-A523-E3B7CF179752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03648" y="3068960"/>
          <a:ext cx="6096000" cy="22250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76264"/>
                <a:gridCol w="371973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18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</a:t>
                      </a:r>
                      <a:r>
                        <a:rPr lang="ru-RU" dirty="0" smtClean="0"/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М......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М......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М......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</a:t>
                      </a:r>
                      <a:r>
                        <a:rPr lang="ru-RU" dirty="0" smtClean="0"/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М......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М......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М......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38918" name="Picture 6" descr="The Best Advice I Ever Got by Katie Couric: 9780812982589 |  PenguinRandomHouse.com: Books"/>
          <p:cNvPicPr>
            <a:picLocks noChangeAspect="1" noChangeArrowheads="1"/>
          </p:cNvPicPr>
          <p:nvPr/>
        </p:nvPicPr>
        <p:blipFill>
          <a:blip r:embed="rId2" cstate="print"/>
          <a:srcRect t="11760"/>
          <a:stretch>
            <a:fillRect/>
          </a:stretch>
        </p:blipFill>
        <p:spPr bwMode="auto">
          <a:xfrm>
            <a:off x="2843808" y="1556792"/>
            <a:ext cx="3600400" cy="489606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55576" y="332656"/>
            <a:ext cx="75608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4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4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№1.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Best advice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8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600" i="1" smtClean="0">
                <a:latin typeface="Times New Roman" pitchFamily="18" charset="0"/>
                <a:cs typeface="Times New Roman" pitchFamily="18" charset="0"/>
              </a:rPr>
              <a:t>If you don't want to be a taxi driver,</a:t>
            </a:r>
          </a:p>
          <a:p>
            <a:r>
              <a:rPr lang="en-US" sz="3600" i="1" smtClean="0">
                <a:latin typeface="Times New Roman" pitchFamily="18" charset="0"/>
                <a:cs typeface="Times New Roman" pitchFamily="18" charset="0"/>
              </a:rPr>
              <a:t>don't take advice from taxi drivers </a:t>
            </a:r>
            <a:r>
              <a:rPr lang="ru-RU" sz="3600" i="1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/>
          </a:p>
        </p:txBody>
      </p:sp>
      <p:pic>
        <p:nvPicPr>
          <p:cNvPr id="3" name="Picture 2" descr="Фоны для визиток таксистов (10 фото)"/>
          <p:cNvPicPr>
            <a:picLocks noChangeAspect="1" noChangeArrowheads="1"/>
          </p:cNvPicPr>
          <p:nvPr/>
        </p:nvPicPr>
        <p:blipFill>
          <a:blip r:embed="rId2" cstate="print"/>
          <a:srcRect l="45041" b="32692"/>
          <a:stretch>
            <a:fillRect/>
          </a:stretch>
        </p:blipFill>
        <p:spPr bwMode="auto">
          <a:xfrm>
            <a:off x="1835696" y="1988840"/>
            <a:ext cx="5309791" cy="3540482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60648"/>
            <a:ext cx="8568952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3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№1  </a:t>
            </a:r>
            <a:r>
              <a:rPr lang="en-US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Man (Mentor</a:t>
            </a:r>
            <a:r>
              <a:rPr lang="en-US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kk-KZ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Whether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personnel's technology proficiency and experience are up to standard? Does the staff have quality consciousness, sense of responsibility and disciplines?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Implementation </a:t>
            </a:r>
          </a:p>
          <a:p>
            <a:pPr>
              <a:buClr>
                <a:schemeClr val="tx2"/>
              </a:buClr>
              <a:buSzPct val="110000"/>
              <a:buFont typeface="Wingdings" pitchFamily="2" charset="2"/>
              <a:buChar char="ü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InEU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Alumni Association</a:t>
            </a:r>
          </a:p>
          <a:p>
            <a:pPr>
              <a:buClr>
                <a:schemeClr val="tx2"/>
              </a:buClr>
              <a:buSzPct val="110000"/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Personal contacts</a:t>
            </a:r>
          </a:p>
          <a:p>
            <a:pPr>
              <a:buClr>
                <a:schemeClr val="tx2"/>
              </a:buClr>
              <a:buSzPct val="110000"/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company's interest in training personnel</a:t>
            </a:r>
          </a:p>
          <a:p>
            <a:pPr>
              <a:buClr>
                <a:schemeClr val="tx2"/>
              </a:buClr>
              <a:buSzPct val="110000"/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Involvement of production representatives in conducting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classes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15616" y="980728"/>
          <a:ext cx="6096000" cy="2225040"/>
        </p:xfrm>
        <a:graphic>
          <a:graphicData uri="http://schemas.openxmlformats.org/drawingml/2006/table">
            <a:tbl>
              <a:tblPr/>
              <a:tblGrid>
                <a:gridCol w="2373664"/>
                <a:gridCol w="3722336"/>
              </a:tblGrid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1" i="0" u="none" strike="noStrike" kern="1200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1" i="0" u="none" strike="noStrike" kern="12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1" i="0" u="none" strike="noStrike" kern="1200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  <a:endParaRPr lang="en-US" sz="1800" b="1" i="0" u="none" strike="noStrike" kern="12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Man (Mentor)</a:t>
                      </a:r>
                      <a:endParaRPr lang="kk-KZ" sz="1800" b="1" i="0" u="none" strike="noStrike" kern="12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 № 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  <a:endParaRPr lang="en-US" sz="1800" b="0" i="0" u="none" strike="noStrike" kern="12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 № 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  <a:endParaRPr lang="en-US" sz="1800" b="0" i="0" u="none" strike="noStrike" kern="12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 № </a:t>
                      </a:r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latin typeface="Calibri"/>
                        </a:rPr>
                        <a:t>4</a:t>
                      </a:r>
                      <a:endParaRPr lang="en-US" sz="1800" b="0" i="0" u="none" strike="noStrike" kern="120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 № 5</a:t>
                      </a:r>
                      <a:endParaRPr lang="en-US" sz="1800" b="0" i="0" u="none" strike="noStrike" kern="120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 № 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Calibri"/>
                        </a:rPr>
                        <a:t>6</a:t>
                      </a:r>
                      <a:endParaRPr lang="en-US" sz="1800" b="0" i="0" u="none" strike="noStrike" kern="120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 dirty="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60648"/>
            <a:ext cx="8496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44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44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№2. </a:t>
            </a:r>
            <a:r>
              <a:rPr lang="en-US" sz="4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Best aphorism</a:t>
            </a:r>
            <a:endParaRPr lang="ru-RU" sz="44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Проблема векторы, картинки, клипарт Проблема | скачать на Depositphot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098376"/>
            <a:ext cx="5354960" cy="5354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764704"/>
            <a:ext cx="8676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i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600" i="1" smtClean="0">
                <a:solidFill>
                  <a:srgbClr val="00B0F0"/>
                </a:solidFill>
                <a:latin typeface="Brush Script MT" pitchFamily="66" charset="0"/>
                <a:cs typeface="Times New Roman" pitchFamily="18" charset="0"/>
              </a:rPr>
              <a:t>The problem that occurs at a certain level </a:t>
            </a:r>
            <a:endParaRPr lang="ru-RU" sz="3600" i="1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3600" i="1" smtClean="0">
                <a:solidFill>
                  <a:srgbClr val="00B0F0"/>
                </a:solidFill>
                <a:latin typeface="Brush Script MT" pitchFamily="66" charset="0"/>
                <a:cs typeface="Times New Roman" pitchFamily="18" charset="0"/>
              </a:rPr>
              <a:t>is not solved at the same level</a:t>
            </a:r>
            <a:r>
              <a:rPr lang="ru-RU" sz="3600" i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r"/>
            <a:r>
              <a:rPr lang="ru-RU" sz="3600" i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Einstein</a:t>
            </a:r>
            <a:endParaRPr lang="ru-RU" sz="3600" i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2708920"/>
            <a:ext cx="5832648" cy="36351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1202" name="Picture 2" descr="Как влияют технологии, гаджеты и соцсети на нашу жизнь? | ProTarif.inf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717032"/>
            <a:ext cx="4248472" cy="283231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476672"/>
            <a:ext cx="75608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36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en-US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4" name="AutoShape 4" descr="Цифра 2 в нумерологии - значение чисел в жизни челове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6" name="AutoShape 6" descr="Цифра 2 в нумерологии - значение чисел в жизни челове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3789040"/>
            <a:ext cx="38884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impact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gadgets</a:t>
            </a:r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WHY they love gadgets</a:t>
            </a: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827584" y="1196752"/>
          <a:ext cx="6096000" cy="2372360"/>
        </p:xfrm>
        <a:graphic>
          <a:graphicData uri="http://schemas.openxmlformats.org/drawingml/2006/table">
            <a:tbl>
              <a:tblPr/>
              <a:tblGrid>
                <a:gridCol w="2373664"/>
                <a:gridCol w="3722336"/>
              </a:tblGrid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1" i="0" u="none" strike="noStrike" kern="1200" dirty="0" err="1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1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1" i="0" u="none" strike="noStrike" kern="1200" dirty="0">
                          <a:solidFill>
                            <a:schemeClr val="lt1"/>
                          </a:solidFill>
                          <a:latin typeface="Calibri"/>
                        </a:rPr>
                        <a:t>1</a:t>
                      </a:r>
                      <a:endParaRPr lang="en-US" sz="1800" b="1" i="0" u="none" strike="noStrike" kern="1200" dirty="0">
                        <a:solidFill>
                          <a:schemeClr val="l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Man (Mentor)</a:t>
                      </a:r>
                      <a:endParaRPr lang="kk-KZ" sz="1800" b="1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2400" b="0" i="0" u="none" strike="noStrike" kern="1200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2400" b="0" i="0" u="none" strike="noStrike" kern="12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2400" b="0" i="0" u="none" strike="noStrike" kern="1200" dirty="0">
                          <a:solidFill>
                            <a:srgbClr val="FF0000"/>
                          </a:solidFill>
                          <a:latin typeface="Calibri"/>
                        </a:rPr>
                        <a:t>2</a:t>
                      </a:r>
                      <a:endParaRPr lang="en-US" sz="2400" b="0" i="0" u="none" strike="noStrike" kern="12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Methods</a:t>
                      </a:r>
                      <a:endParaRPr lang="kk-KZ" sz="2800" b="0" i="0" u="none" strike="noStrike" kern="12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 № 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  <a:endParaRPr lang="en-US" sz="1800" b="0" i="0" u="none" strike="noStrike" kern="12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 № </a:t>
                      </a:r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latin typeface="Calibri"/>
                        </a:rPr>
                        <a:t>4</a:t>
                      </a:r>
                      <a:endParaRPr lang="en-US" sz="1800" b="0" i="0" u="none" strike="noStrike" kern="120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 № 5</a:t>
                      </a:r>
                      <a:endParaRPr lang="en-US" sz="1800" b="0" i="0" u="none" strike="noStrike" kern="120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</a:rPr>
                        <a:t>6</a:t>
                      </a:r>
                      <a:endParaRPr lang="en-US" sz="1800" b="0" i="0" u="none" strike="noStrike" kern="1200" dirty="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 dirty="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620688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WHY they love gadgets</a:t>
            </a:r>
            <a:r>
              <a:rPr lang="kk-KZ" sz="28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Clr>
                <a:srgbClr val="FF0000"/>
              </a:buClr>
            </a:pPr>
            <a:endParaRPr lang="kk-KZ" sz="2800" b="1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</a:pP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High level of stimulation (imitation)</a:t>
            </a:r>
            <a:endParaRPr lang="kk-KZ" sz="2800" b="1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Colour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Sound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3D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Fun/ not boring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Instantly</a:t>
            </a:r>
            <a:endParaRPr lang="kk-KZ" sz="280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no punishment 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33794" name="Picture 2" descr="THE CONE OF EXPERIENCE BY EDGAR DALE"/>
          <p:cNvPicPr>
            <a:picLocks noChangeAspect="1" noChangeArrowheads="1"/>
          </p:cNvPicPr>
          <p:nvPr/>
        </p:nvPicPr>
        <p:blipFill>
          <a:blip r:embed="rId2" cstate="print"/>
          <a:srcRect b="10294"/>
          <a:stretch>
            <a:fillRect/>
          </a:stretch>
        </p:blipFill>
        <p:spPr bwMode="auto">
          <a:xfrm>
            <a:off x="433804" y="1412776"/>
            <a:ext cx="8710196" cy="4392488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b="1" smtClean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Dale's cone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868958"/>
          </a:xfrm>
        </p:spPr>
        <p:txBody>
          <a:bodyPr/>
          <a:lstStyle/>
          <a:p>
            <a:r>
              <a:rPr lang="en-US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Example of gamification</a:t>
            </a:r>
            <a:endParaRPr lang="ru-RU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5482" t="17134" r="25174" b="24356"/>
          <a:stretch>
            <a:fillRect/>
          </a:stretch>
        </p:blipFill>
        <p:spPr bwMode="auto">
          <a:xfrm>
            <a:off x="971600" y="1268760"/>
            <a:ext cx="734481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7436" t="21267" r="24662" b="19233"/>
          <a:stretch>
            <a:fillRect/>
          </a:stretch>
        </p:blipFill>
        <p:spPr bwMode="auto">
          <a:xfrm>
            <a:off x="1043608" y="476672"/>
            <a:ext cx="6912768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 l="23517" t="22266" r="36636" b="13751"/>
          <a:stretch>
            <a:fillRect/>
          </a:stretch>
        </p:blipFill>
        <p:spPr bwMode="auto">
          <a:xfrm>
            <a:off x="899592" y="692696"/>
            <a:ext cx="5904656" cy="5330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63688" y="188640"/>
            <a:ext cx="5760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Don't break the system</a:t>
            </a:r>
            <a:endParaRPr lang="ru-RU" sz="240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n-US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Cascade learning model</a:t>
            </a:r>
            <a:endParaRPr lang="ru-RU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5" name="Рисунок 4" descr="Финансовые пирамиды — как они работают? — Финансовый журнал ForTrader.org"/>
          <p:cNvPicPr/>
          <p:nvPr/>
        </p:nvPicPr>
        <p:blipFill>
          <a:blip r:embed="rId2" cstate="print"/>
          <a:srcRect t="6612" b="20764"/>
          <a:stretch>
            <a:fillRect/>
          </a:stretch>
        </p:blipFill>
        <p:spPr bwMode="auto">
          <a:xfrm>
            <a:off x="1331640" y="908720"/>
            <a:ext cx="640871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395536" y="3933056"/>
            <a:ext cx="8229600" cy="1689051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Conclusion . </a:t>
            </a:r>
            <a:endParaRPr lang="kk-KZ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Gamification.</a:t>
            </a:r>
            <a:endParaRPr lang="kk-KZ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 High level of stimulation (as in gadgets).</a:t>
            </a:r>
            <a:endParaRPr lang="kk-KZ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 Don't break the system.</a:t>
            </a:r>
            <a:endParaRPr lang="kk-KZ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836712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i="1" smtClean="0">
                <a:solidFill>
                  <a:srgbClr val="FF0000"/>
                </a:solidFill>
              </a:rPr>
              <a:t>«</a:t>
            </a:r>
            <a:r>
              <a:rPr lang="en-US" sz="2800" i="1" smtClean="0">
                <a:solidFill>
                  <a:srgbClr val="FF0000"/>
                </a:solidFill>
              </a:rPr>
              <a:t>If you have no enemies,</a:t>
            </a:r>
            <a:endParaRPr lang="ru-RU" sz="2800" i="1" smtClean="0">
              <a:solidFill>
                <a:srgbClr val="FF0000"/>
              </a:solidFill>
            </a:endParaRPr>
          </a:p>
          <a:p>
            <a:pPr algn="r"/>
            <a:r>
              <a:rPr lang="en-US" sz="2800" i="1" smtClean="0">
                <a:solidFill>
                  <a:srgbClr val="FF0000"/>
                </a:solidFill>
              </a:rPr>
              <a:t> then you have no principles</a:t>
            </a:r>
            <a:r>
              <a:rPr lang="ru-RU" sz="2800" i="1" smtClean="0">
                <a:solidFill>
                  <a:srgbClr val="FF0000"/>
                </a:solidFill>
              </a:rPr>
              <a:t>»</a:t>
            </a:r>
            <a:endParaRPr lang="en-US" sz="2800" i="1" smtClean="0">
              <a:solidFill>
                <a:srgbClr val="FF0000"/>
              </a:solidFill>
            </a:endParaRPr>
          </a:p>
          <a:p>
            <a:pPr algn="r"/>
            <a:r>
              <a:rPr lang="en-US" sz="2400" smtClean="0"/>
              <a:t>The Mafia Manager: A Guide to the Corporate Machia</a:t>
            </a:r>
            <a:r>
              <a:rPr lang="en-US" sz="2800" smtClean="0"/>
              <a:t>velli</a:t>
            </a:r>
            <a:endParaRPr lang="ru-RU" sz="280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60648"/>
            <a:ext cx="84969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44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44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en-US" sz="44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4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440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440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44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2" name="Picture 2" descr="Книга: &amp;quot;Менеджер мафии. Руководство для корпоративного Макиавелли&amp;quot;. Купить  книгу, читать рецензии | The Mafia Manager. A guide to the corporate  Machiavelli by V. | ISBN 978-5-271-26786-4 | Лабирин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204864"/>
            <a:ext cx="2736304" cy="4409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6" name="Рисунок 5" descr="Skorostnoi_reduk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61048"/>
            <a:ext cx="4421210" cy="2996952"/>
          </a:xfrm>
          <a:prstGeom prst="rect">
            <a:avLst/>
          </a:prstGeom>
        </p:spPr>
      </p:pic>
      <p:pic>
        <p:nvPicPr>
          <p:cNvPr id="7" name="Picture 2" descr="Картинки по запросу черчение картин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841765"/>
            <a:ext cx="4531433" cy="301623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95536" y="404664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36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en-US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Materials</a:t>
            </a: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827584" y="1196752"/>
          <a:ext cx="7488832" cy="2336800"/>
        </p:xfrm>
        <a:graphic>
          <a:graphicData uri="http://schemas.openxmlformats.org/drawingml/2006/table">
            <a:tbl>
              <a:tblPr/>
              <a:tblGrid>
                <a:gridCol w="3626885"/>
                <a:gridCol w="3861947"/>
              </a:tblGrid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1" i="0" u="none" strike="noStrike" kern="1200" dirty="0" err="1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1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1" i="0" u="none" strike="noStrike" kern="1200" dirty="0">
                          <a:solidFill>
                            <a:schemeClr val="lt1"/>
                          </a:solidFill>
                          <a:latin typeface="Calibri"/>
                        </a:rPr>
                        <a:t>1</a:t>
                      </a:r>
                      <a:endParaRPr lang="en-US" sz="1800" b="1" i="0" u="none" strike="noStrike" kern="1200" dirty="0">
                        <a:solidFill>
                          <a:schemeClr val="l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Man (Mentor)</a:t>
                      </a:r>
                      <a:endParaRPr lang="kk-KZ" sz="1800" b="1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Methods</a:t>
                      </a:r>
                      <a:endParaRPr lang="kk-KZ" sz="2000" b="0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2400" b="0" i="0" u="none" strike="noStrike" kern="1200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en-US" sz="2400" b="0" i="0" u="none" strike="noStrike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3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Materials</a:t>
                      </a:r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400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 № </a:t>
                      </a:r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latin typeface="Calibri"/>
                        </a:rPr>
                        <a:t>4</a:t>
                      </a:r>
                      <a:endParaRPr lang="en-US" sz="1800" b="0" i="0" u="none" strike="noStrike" kern="120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 № 5</a:t>
                      </a:r>
                      <a:endParaRPr lang="en-US" sz="1800" b="0" i="0" u="none" strike="noStrike" kern="120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</a:rPr>
                        <a:t>6</a:t>
                      </a:r>
                      <a:endParaRPr lang="en-US" sz="1800" b="0" i="0" u="none" strike="noStrike" kern="1200" dirty="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 dirty="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l="18278" t="26056" r="31487" b="10060"/>
          <a:stretch>
            <a:fillRect/>
          </a:stretch>
        </p:blipFill>
        <p:spPr bwMode="auto">
          <a:xfrm>
            <a:off x="251520" y="620688"/>
            <a:ext cx="4410446" cy="3333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 cstate="print"/>
          <a:srcRect l="41227" t="23246" r="12636" b="12392"/>
          <a:stretch>
            <a:fillRect/>
          </a:stretch>
        </p:blipFill>
        <p:spPr bwMode="auto">
          <a:xfrm>
            <a:off x="4976918" y="260648"/>
            <a:ext cx="3915561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4147" r="10071" b="6250"/>
          <a:stretch>
            <a:fillRect/>
          </a:stretch>
        </p:blipFill>
        <p:spPr bwMode="auto">
          <a:xfrm>
            <a:off x="323528" y="4121696"/>
            <a:ext cx="439248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4" descr="Калькулятор ферм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4581128"/>
            <a:ext cx="4355976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0"/>
            <a:ext cx="842493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№4. </a:t>
            </a:r>
            <a:endParaRPr lang="en-US" sz="320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The Mental Law of Price:</a:t>
            </a:r>
            <a:endParaRPr lang="ru-RU" sz="2800" b="1" i="1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2800" b="1" i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" If you Didn't Get Something, </a:t>
            </a:r>
            <a:endParaRPr lang="ru-RU" sz="2800" b="1" i="1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2800" b="1" i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you Didn't pay the price for it </a:t>
            </a:r>
            <a:endParaRPr lang="ru-RU" sz="2800" b="1" i="1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6" name="Picture 2" descr="Мотивация сотрудников. Как правильно мотивировать сотрудников на продажи и  выполнение пла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988840"/>
            <a:ext cx="5832648" cy="33144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404664"/>
            <a:ext cx="36279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№4. 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Motivation</a:t>
            </a:r>
            <a:endParaRPr lang="ru-RU" sz="2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27584" y="1196752"/>
          <a:ext cx="7488832" cy="2336800"/>
        </p:xfrm>
        <a:graphic>
          <a:graphicData uri="http://schemas.openxmlformats.org/drawingml/2006/table">
            <a:tbl>
              <a:tblPr/>
              <a:tblGrid>
                <a:gridCol w="3626885"/>
                <a:gridCol w="3861947"/>
              </a:tblGrid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1" i="0" u="none" strike="noStrike" kern="1200" dirty="0" err="1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1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1" i="0" u="none" strike="noStrike" kern="1200" dirty="0">
                          <a:solidFill>
                            <a:schemeClr val="lt1"/>
                          </a:solidFill>
                          <a:latin typeface="Calibri"/>
                        </a:rPr>
                        <a:t>1</a:t>
                      </a:r>
                      <a:endParaRPr lang="en-US" sz="1800" b="1" i="0" u="none" strike="noStrike" kern="1200" dirty="0">
                        <a:solidFill>
                          <a:schemeClr val="l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Man (Mentor)</a:t>
                      </a:r>
                      <a:endParaRPr lang="kk-KZ" sz="1800" b="1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Methods</a:t>
                      </a:r>
                      <a:endParaRPr lang="kk-KZ" sz="2000" b="0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3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Materials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2400" b="0" i="0" u="none" strike="noStrike" kern="1200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en-US" sz="2400" b="0" i="0" u="none" strike="noStrike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4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Motivation</a:t>
                      </a:r>
                      <a:endParaRPr lang="ru-RU" sz="2400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 № 5</a:t>
                      </a:r>
                      <a:endParaRPr lang="en-US" sz="1800" b="0" i="0" u="none" strike="noStrike" kern="120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</a:rPr>
                        <a:t>6</a:t>
                      </a:r>
                      <a:endParaRPr lang="en-US" sz="1800" b="0" i="0" u="none" strike="noStrike" kern="1200" dirty="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 dirty="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Scholarship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1+1=2      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=3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Screenshot_2021-06-17-21-39-11-484_com.instagram.android.jpg"/>
          <p:cNvPicPr>
            <a:picLocks noChangeAspect="1"/>
          </p:cNvPicPr>
          <p:nvPr/>
        </p:nvPicPr>
        <p:blipFill>
          <a:blip r:embed="rId2" cstate="print"/>
          <a:srcRect t="11151" b="12677"/>
          <a:stretch>
            <a:fillRect/>
          </a:stretch>
        </p:blipFill>
        <p:spPr>
          <a:xfrm>
            <a:off x="4644008" y="1052736"/>
            <a:ext cx="3960440" cy="5363096"/>
          </a:xfrm>
          <a:prstGeom prst="rect">
            <a:avLst/>
          </a:prstGeom>
        </p:spPr>
      </p:pic>
      <p:pic>
        <p:nvPicPr>
          <p:cNvPr id="11" name="Рисунок 10" descr="Screenshot_2021-06-17-21-38-24-460_com.instagram.android.jpg"/>
          <p:cNvPicPr>
            <a:picLocks noChangeAspect="1"/>
          </p:cNvPicPr>
          <p:nvPr/>
        </p:nvPicPr>
        <p:blipFill>
          <a:blip r:embed="rId3" cstate="print"/>
          <a:srcRect t="5915" b="19937"/>
          <a:stretch>
            <a:fillRect/>
          </a:stretch>
        </p:blipFill>
        <p:spPr>
          <a:xfrm>
            <a:off x="251520" y="908720"/>
            <a:ext cx="4320480" cy="5695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5" name="Рисунок 4" descr="Screenshot_2021-06-17-21-34-10-652_com.miui.videoplay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772304"/>
            <a:ext cx="3456384" cy="19442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9552" y="548680"/>
            <a:ext cx="4392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self-realization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membership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case solving championship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subject olympiads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Enactus 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Screenshot_2021-06-18-01-37-05-304_com.instagram.android.jpg"/>
          <p:cNvPicPr>
            <a:picLocks noChangeAspect="1"/>
          </p:cNvPicPr>
          <p:nvPr/>
        </p:nvPicPr>
        <p:blipFill>
          <a:blip r:embed="rId3" cstate="print"/>
          <a:srcRect t="12201" b="3801"/>
          <a:stretch>
            <a:fillRect/>
          </a:stretch>
        </p:blipFill>
        <p:spPr>
          <a:xfrm>
            <a:off x="4499992" y="692696"/>
            <a:ext cx="3857625" cy="5760640"/>
          </a:xfrm>
          <a:prstGeom prst="rect">
            <a:avLst/>
          </a:prstGeom>
        </p:spPr>
      </p:pic>
      <p:pic>
        <p:nvPicPr>
          <p:cNvPr id="10" name="Рисунок 9" descr="http://www.ineu.edu.kz/images/news/na_olimpiade_v_seme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772816"/>
            <a:ext cx="252028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43010" name="Picture 2" descr="Аквариумные акулы: виды, содержание, фото &amp;#39; Аквариум &amp;#39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988840"/>
            <a:ext cx="4536504" cy="30243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332656"/>
            <a:ext cx="84249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en-US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320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Fact</a:t>
            </a:r>
          </a:p>
          <a:p>
            <a:pPr algn="r"/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 The shark in the aquarium , grows up to 20 cm, </a:t>
            </a:r>
          </a:p>
          <a:p>
            <a:pPr algn="r"/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and in the ocean the length can reach 2.5 m. It can never outgrow its habitat.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692696"/>
            <a:ext cx="61926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Milieu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(money)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55576" y="1844824"/>
          <a:ext cx="7488832" cy="2336800"/>
        </p:xfrm>
        <a:graphic>
          <a:graphicData uri="http://schemas.openxmlformats.org/drawingml/2006/table">
            <a:tbl>
              <a:tblPr/>
              <a:tblGrid>
                <a:gridCol w="3626885"/>
                <a:gridCol w="3861947"/>
              </a:tblGrid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1" i="0" u="none" strike="noStrike" kern="1200" dirty="0" err="1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1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1" i="0" u="none" strike="noStrike" kern="1200" dirty="0">
                          <a:solidFill>
                            <a:schemeClr val="lt1"/>
                          </a:solidFill>
                          <a:latin typeface="Calibri"/>
                        </a:rPr>
                        <a:t>1</a:t>
                      </a:r>
                      <a:endParaRPr lang="en-US" sz="1800" b="1" i="0" u="none" strike="noStrike" kern="1200" dirty="0">
                        <a:solidFill>
                          <a:schemeClr val="l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Man (Mentor)</a:t>
                      </a:r>
                      <a:endParaRPr lang="kk-KZ" sz="1800" b="1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Methods</a:t>
                      </a:r>
                      <a:endParaRPr lang="kk-KZ" sz="2000" b="0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3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Materials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4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Motivation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2400" b="0" i="0" u="none" strike="noStrike" kern="1200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2400" b="0" i="0" u="none" strike="noStrike" kern="12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№ 5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Milieu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(money)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</a:rPr>
                        <a:t>6</a:t>
                      </a:r>
                      <a:endParaRPr lang="en-US" sz="1800" b="0" i="0" u="none" strike="noStrike" kern="1200" dirty="0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i="0" u="none" strike="noStrike" kern="1200" dirty="0">
                          <a:solidFill>
                            <a:schemeClr val="dk1"/>
                          </a:solidFill>
                          <a:latin typeface="Times New Roman"/>
                          <a:cs typeface="Times New Roman"/>
                        </a:rPr>
                        <a:t>М......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1196752"/>
            <a:ext cx="626469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240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"It all started with the fact that I looked around and, not seeing the car of my dreams, decided to build it myself.“</a:t>
            </a:r>
          </a:p>
          <a:p>
            <a:pPr algn="r"/>
            <a:r>
              <a:rPr lang="en-US" sz="2400" smtClean="0">
                <a:latin typeface="+mj-lt"/>
                <a:cs typeface="Times New Roman" pitchFamily="18" charset="0"/>
              </a:rPr>
              <a:t>Ferdinand Porsche</a:t>
            </a:r>
          </a:p>
        </p:txBody>
      </p:sp>
      <p:pic>
        <p:nvPicPr>
          <p:cNvPr id="44034" name="Picture 2" descr="Фердинанд Порше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1944216" cy="265246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979712" y="476672"/>
            <a:ext cx="22958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en-US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32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320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1026" name="Picture 2" descr="Using Layers Help P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7032"/>
            <a:ext cx="5645488" cy="26642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543600" y="3861048"/>
            <a:ext cx="3600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TNK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Aksu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Ferroalloy Plant /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Kazakhstan Electrolysis Plant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JSCRubiKom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LLP/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FoodMaster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LLPPavlodar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Petrochemical Plant LLP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548680"/>
            <a:ext cx="32880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rompt</a:t>
            </a: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Machine</a:t>
            </a:r>
            <a:endParaRPr lang="ru-RU" sz="2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39552" y="1412776"/>
          <a:ext cx="7488832" cy="2250440"/>
        </p:xfrm>
        <a:graphic>
          <a:graphicData uri="http://schemas.openxmlformats.org/drawingml/2006/table">
            <a:tbl>
              <a:tblPr/>
              <a:tblGrid>
                <a:gridCol w="3626885"/>
                <a:gridCol w="3861947"/>
              </a:tblGrid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1" i="0" u="none" strike="noStrike" kern="1200" dirty="0" err="1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1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1" i="0" u="none" strike="noStrike" kern="1200" dirty="0">
                          <a:solidFill>
                            <a:schemeClr val="lt1"/>
                          </a:solidFill>
                          <a:latin typeface="Calibri"/>
                        </a:rPr>
                        <a:t>1</a:t>
                      </a:r>
                      <a:endParaRPr lang="en-US" sz="1800" b="1" i="0" u="none" strike="noStrike" kern="1200" dirty="0">
                        <a:solidFill>
                          <a:schemeClr val="l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Man (Mentor)</a:t>
                      </a:r>
                      <a:endParaRPr lang="kk-KZ" sz="1800" b="1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Methods</a:t>
                      </a:r>
                      <a:endParaRPr lang="kk-KZ" sz="2000" b="0" i="0" u="none" strike="noStrike" kern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3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Materials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 4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Motivation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№ 5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Milieu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(money)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en-US" sz="1800" b="0" i="0" u="none" strike="noStrike" kern="1200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rompt</a:t>
                      </a:r>
                      <a:r>
                        <a:rPr lang="en-US" sz="1800" b="0" i="0" u="none" strike="noStrike" kern="12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№ </a:t>
                      </a:r>
                      <a:r>
                        <a:rPr lang="en-US" sz="1800" b="0" i="0" u="none" strike="noStrike" kern="1200" dirty="0">
                          <a:solidFill>
                            <a:srgbClr val="FF0000"/>
                          </a:solidFill>
                          <a:latin typeface="Calibri"/>
                        </a:rPr>
                        <a:t>6</a:t>
                      </a:r>
                      <a:endParaRPr lang="en-US" sz="1800" b="0" i="0" u="none" strike="noStrike" kern="12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Machine</a:t>
                      </a:r>
                      <a:endParaRPr lang="ru-RU" sz="1800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204864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Thank you for your attention</a:t>
            </a:r>
            <a:r>
              <a:rPr lang="ru-RU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B443-41F3-43F7-90AF-6900AA66623E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699</Words>
  <Application>Microsoft Office PowerPoint</Application>
  <PresentationFormat>Экран (4:3)</PresentationFormat>
  <Paragraphs>202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Example of gamification</vt:lpstr>
      <vt:lpstr>Слайд 12</vt:lpstr>
      <vt:lpstr>Слайд 13</vt:lpstr>
      <vt:lpstr>Cascade learning model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Thank you for your attention!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Годына</dc:creator>
  <cp:lastModifiedBy>Evgeniya.Drozdova</cp:lastModifiedBy>
  <cp:revision>28</cp:revision>
  <dcterms:created xsi:type="dcterms:W3CDTF">2017-02-17T09:05:31Z</dcterms:created>
  <dcterms:modified xsi:type="dcterms:W3CDTF">2021-06-18T07:48:42Z</dcterms:modified>
</cp:coreProperties>
</file>